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66" r:id="rId4"/>
    <p:sldId id="260" r:id="rId5"/>
    <p:sldId id="261" r:id="rId6"/>
    <p:sldId id="263" r:id="rId7"/>
    <p:sldId id="259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4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4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91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8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33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4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9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7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8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7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5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41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88A2DB-1788-4839-AC03-77D9194D72AF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739D7-138A-4F71-9722-9F756E84E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48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saexcavations.org/history/" TargetMode="External"/><Relationship Id="rId2" Type="http://schemas.openxmlformats.org/officeDocument/2006/relationships/hyperlink" Target="http://www.tuttomaremma.com/en/romantownofcosa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ng.com/Imag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11A0-D55F-4AD8-80CC-7DA1CD2D3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80" y="586381"/>
            <a:ext cx="7411996" cy="1890204"/>
          </a:xfrm>
        </p:spPr>
        <p:txBody>
          <a:bodyPr/>
          <a:lstStyle/>
          <a:p>
            <a:pPr algn="ctr"/>
            <a:r>
              <a:rPr lang="en-US" dirty="0"/>
              <a:t>Lets Take a Trip to Cosa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AF4BB-A635-4FAF-A97D-1A5B63B23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9658" y="2407042"/>
            <a:ext cx="8825658" cy="861420"/>
          </a:xfrm>
        </p:spPr>
        <p:txBody>
          <a:bodyPr/>
          <a:lstStyle/>
          <a:p>
            <a:pPr algn="ctr"/>
            <a:r>
              <a:rPr lang="en-US" dirty="0"/>
              <a:t>The ancient roman city on top of the hill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C236267-3C44-45CE-9B05-F8F48F31F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5" y="1823860"/>
            <a:ext cx="3611006" cy="4816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5D1FF-D1F7-4AB4-B863-121BDC5C9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" b="97167" l="1549" r="98451">
                        <a14:foregroundMark x1="66954" y1="22667" x2="66954" y2="22667"/>
                        <a14:foregroundMark x1="74355" y1="21167" x2="74355" y2="21167"/>
                        <a14:foregroundMark x1="90189" y1="34000" x2="90189" y2="34000"/>
                        <a14:foregroundMark x1="82616" y1="27500" x2="82616" y2="27500"/>
                        <a14:foregroundMark x1="80207" y1="39500" x2="80207" y2="39500"/>
                        <a14:foregroundMark x1="92771" y1="36833" x2="92771" y2="36833"/>
                        <a14:foregroundMark x1="90361" y1="36833" x2="90361" y2="36833"/>
                        <a14:foregroundMark x1="90189" y1="31000" x2="90189" y2="31000"/>
                        <a14:foregroundMark x1="65749" y1="23333" x2="65749" y2="23333"/>
                        <a14:foregroundMark x1="64716" y1="24667" x2="64716" y2="24667"/>
                        <a14:foregroundMark x1="72289" y1="22167" x2="72289" y2="22167"/>
                        <a14:foregroundMark x1="74871" y1="23500" x2="74871" y2="23500"/>
                        <a14:foregroundMark x1="91738" y1="29333" x2="91738" y2="29333"/>
                        <a14:foregroundMark x1="88640" y1="32167" x2="88640" y2="32167"/>
                        <a14:foregroundMark x1="88640" y1="33333" x2="88640" y2="33333"/>
                        <a14:foregroundMark x1="90361" y1="32333" x2="90361" y2="32333"/>
                        <a14:foregroundMark x1="68675" y1="22333" x2="68675" y2="2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3036">
            <a:off x="-553818" y="2859442"/>
            <a:ext cx="3482503" cy="3596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D5CD8-0798-4984-8091-55C439D6CC1D}"/>
              </a:ext>
            </a:extLst>
          </p:cNvPr>
          <p:cNvSpPr txBox="1"/>
          <p:nvPr/>
        </p:nvSpPr>
        <p:spPr>
          <a:xfrm>
            <a:off x="2397400" y="2867473"/>
            <a:ext cx="276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Demi-lee</a:t>
            </a:r>
            <a:r>
              <a:rPr lang="en-US" dirty="0"/>
              <a:t> Pretorius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6F6E4-52F0-4F60-AEBC-74B87A6AC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38" y="1278478"/>
            <a:ext cx="3157116" cy="177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8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66 0.04583 L 0.11666 0.04606 C 0.11927 0.0449 0.13424 0.03958 0.13802 0.03889 C 0.14153 0.03819 0.14518 0.03796 0.14869 0.0375 C 0.15182 0.03657 0.15481 0.03541 0.15794 0.03472 C 0.16171 0.03402 0.16562 0.03379 0.1694 0.03333 L 0.197 0.03078 L 0.2375 0.03333 C 0.24049 0.03356 0.24375 0.03518 0.24674 0.03611 C 0.24817 0.03657 0.24974 0.03703 0.2513 0.0375 C 0.2526 0.03842 0.25377 0.04027 0.25507 0.04027 C 0.32343 0.04143 0.30546 0.04745 0.3332 0.0375 C 0.33841 0.03287 0.33502 0.03518 0.34309 0.03333 C 0.34518 0.03287 0.34726 0.03217 0.34921 0.03194 L 0.45494 0.03194 L 0.4526 0.03889 " pathEditMode="relative" rAng="0" ptsTypes="AAAAAAAAAAAAAA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14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343F-14EF-433B-BF06-1A4B034D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1DC9E-AA8F-4042-98CD-39DE5C643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241155"/>
            <a:ext cx="8946541" cy="5486216"/>
          </a:xfrm>
        </p:spPr>
        <p:txBody>
          <a:bodyPr/>
          <a:lstStyle/>
          <a:p>
            <a:r>
              <a:rPr lang="en-US" dirty="0"/>
              <a:t>“Ancient Roman Town of Cosa .” </a:t>
            </a:r>
            <a:r>
              <a:rPr lang="en-US" i="1" dirty="0"/>
              <a:t>Ancient Roman Town of Cosa</a:t>
            </a:r>
            <a:r>
              <a:rPr lang="en-US" dirty="0"/>
              <a:t>, TuttoMaremma.com, </a:t>
            </a:r>
            <a:r>
              <a:rPr lang="en-US" dirty="0">
                <a:hlinkClick r:id="rId2"/>
              </a:rPr>
              <a:t>www.tuttomaremma.com/en/romantownofcosa.htm</a:t>
            </a:r>
            <a:r>
              <a:rPr lang="en-US" dirty="0"/>
              <a:t>.</a:t>
            </a:r>
          </a:p>
          <a:p>
            <a:r>
              <a:rPr lang="en-US" dirty="0"/>
              <a:t>Brennan, Matthew. “Cosa.” </a:t>
            </a:r>
            <a:r>
              <a:rPr lang="en-US" i="1" dirty="0"/>
              <a:t>Cosaexcavations.org</a:t>
            </a:r>
            <a:r>
              <a:rPr lang="en-US" dirty="0"/>
              <a:t>, 2016, </a:t>
            </a:r>
            <a:r>
              <a:rPr lang="en-US" dirty="0">
                <a:hlinkClick r:id="rId3"/>
              </a:rPr>
              <a:t>www.cosaexcavations.org/history/</a:t>
            </a:r>
            <a:r>
              <a:rPr lang="en-US" dirty="0"/>
              <a:t>.</a:t>
            </a:r>
          </a:p>
          <a:p>
            <a:r>
              <a:rPr lang="nn-NO" i="1" dirty="0"/>
              <a:t>Bing</a:t>
            </a:r>
            <a:r>
              <a:rPr lang="nn-NO" dirty="0"/>
              <a:t>, Microsoft, </a:t>
            </a:r>
            <a:r>
              <a:rPr lang="nn-NO" dirty="0">
                <a:hlinkClick r:id="rId4"/>
              </a:rPr>
              <a:t>www.bing.com/Images</a:t>
            </a:r>
            <a:r>
              <a:rPr lang="nn-NO" dirty="0"/>
              <a:t>.</a:t>
            </a:r>
          </a:p>
          <a:p>
            <a:r>
              <a:rPr lang="en-US" dirty="0"/>
              <a:t>“Students to spend summer re-Creating Ancient Rome’s Cosa in 3-D imagery.” </a:t>
            </a:r>
            <a:r>
              <a:rPr lang="en-US" i="1" dirty="0"/>
              <a:t>The Daily</a:t>
            </a:r>
            <a:r>
              <a:rPr lang="en-US" dirty="0"/>
              <a:t>, Case Western Reserve University, 14 Feb. 2012, thedaily.case.edu/students-to-spend-summer-recreating-ancient-romes-cosa-in-3-d-imagery/.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37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81F6-496D-4A6D-97AF-20C89199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C8FDB-CB89-4C36-AE58-E2A1F13D0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9" y="1458115"/>
            <a:ext cx="8946541" cy="4195481"/>
          </a:xfrm>
        </p:spPr>
        <p:txBody>
          <a:bodyPr/>
          <a:lstStyle/>
          <a:p>
            <a:r>
              <a:rPr lang="en-US" dirty="0"/>
              <a:t>Cosa also known as </a:t>
            </a:r>
            <a:r>
              <a:rPr lang="en-US" dirty="0" err="1"/>
              <a:t>Cusi</a:t>
            </a:r>
            <a:r>
              <a:rPr lang="en-US" dirty="0"/>
              <a:t> or </a:t>
            </a:r>
            <a:r>
              <a:rPr lang="en-US" dirty="0" err="1"/>
              <a:t>Cusia</a:t>
            </a:r>
            <a:r>
              <a:rPr lang="en-US" dirty="0"/>
              <a:t> (by the Etruscans) </a:t>
            </a:r>
          </a:p>
          <a:p>
            <a:r>
              <a:rPr lang="en-US" dirty="0"/>
              <a:t> a village founded by the Romans in 273 BC.</a:t>
            </a:r>
          </a:p>
          <a:p>
            <a:r>
              <a:rPr lang="en-US" dirty="0"/>
              <a:t>It was founded on land confiscated from the Etruscans.</a:t>
            </a:r>
          </a:p>
          <a:p>
            <a:r>
              <a:rPr lang="en-US" dirty="0"/>
              <a:t>Protected Port </a:t>
            </a:r>
          </a:p>
          <a:p>
            <a:r>
              <a:rPr lang="en-US" dirty="0"/>
              <a:t>113 meters above sea level and is 140 km northwest of Rome</a:t>
            </a:r>
          </a:p>
          <a:p>
            <a:r>
              <a:rPr lang="en-US" dirty="0"/>
              <a:t>People who live here had a hard life</a:t>
            </a:r>
          </a:p>
          <a:p>
            <a:r>
              <a:rPr lang="en-US" dirty="0"/>
              <a:t>Never became the prosperous village that the Romans thought it would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38008-DEA7-4E3D-8625-02DEA3169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73" b="99091" l="1899" r="98945">
                        <a14:foregroundMark x1="52532" y1="2727" x2="52532" y2="2727"/>
                        <a14:foregroundMark x1="36920" y1="9545" x2="36920" y2="9545"/>
                        <a14:foregroundMark x1="33755" y1="14545" x2="33755" y2="14545"/>
                        <a14:foregroundMark x1="40928" y1="6364" x2="40928" y2="6364"/>
                        <a14:foregroundMark x1="20464" y1="43182" x2="20464" y2="43182"/>
                        <a14:foregroundMark x1="23418" y1="37273" x2="23418" y2="37273"/>
                        <a14:foregroundMark x1="59494" y1="86818" x2="59494" y2="86818"/>
                        <a14:foregroundMark x1="71097" y1="80455" x2="71097" y2="80455"/>
                        <a14:foregroundMark x1="81857" y1="73636" x2="81857" y2="73636"/>
                        <a14:foregroundMark x1="78270" y1="83636" x2="78270" y2="83636"/>
                        <a14:foregroundMark x1="27637" y1="27727" x2="27637" y2="27727"/>
                        <a14:foregroundMark x1="31646" y1="17727" x2="31646" y2="17727"/>
                        <a14:foregroundMark x1="6962" y1="86364" x2="6962" y2="86364"/>
                        <a14:foregroundMark x1="49578" y1="91818" x2="49578" y2="94545"/>
                        <a14:foregroundMark x1="49156" y1="89545" x2="49156" y2="89545"/>
                        <a14:foregroundMark x1="19198" y1="90000" x2="19198" y2="90000"/>
                        <a14:foregroundMark x1="14135" y1="92273" x2="14135" y2="92273"/>
                        <a14:foregroundMark x1="11814" y1="94545" x2="11814" y2="94545"/>
                        <a14:foregroundMark x1="6962" y1="94545" x2="6962" y2="94545"/>
                        <a14:foregroundMark x1="29536" y1="24091" x2="29536" y2="24091"/>
                        <a14:foregroundMark x1="35443" y1="13182" x2="35443" y2="13182"/>
                        <a14:foregroundMark x1="11814" y1="65455" x2="11814" y2="65455"/>
                        <a14:foregroundMark x1="9494" y1="74545" x2="9494" y2="7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57" y="4143785"/>
            <a:ext cx="5900785" cy="2738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917DB-947D-4420-B9A8-30BBEEE1D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47265">
            <a:off x="5607273" y="5924360"/>
            <a:ext cx="1175655" cy="79828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55AC73-1D80-473E-AAF4-389678275CA1}"/>
              </a:ext>
            </a:extLst>
          </p:cNvPr>
          <p:cNvCxnSpPr/>
          <p:nvPr/>
        </p:nvCxnSpPr>
        <p:spPr>
          <a:xfrm flipV="1">
            <a:off x="9505706" y="2707612"/>
            <a:ext cx="124287" cy="11008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DACA43C-06A2-4035-B984-AF11BE07A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986" y="3424733"/>
            <a:ext cx="988326" cy="918836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B641185-F9C0-4024-B9D6-EBBA0F8525F4}"/>
              </a:ext>
            </a:extLst>
          </p:cNvPr>
          <p:cNvSpPr/>
          <p:nvPr/>
        </p:nvSpPr>
        <p:spPr>
          <a:xfrm rot="5781613">
            <a:off x="9879418" y="2253799"/>
            <a:ext cx="535605" cy="1083398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89B51-12FB-4F71-AE75-AAEDC0B740B2}"/>
              </a:ext>
            </a:extLst>
          </p:cNvPr>
          <p:cNvSpPr txBox="1"/>
          <p:nvPr/>
        </p:nvSpPr>
        <p:spPr>
          <a:xfrm>
            <a:off x="9579188" y="2606641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Cosa</a:t>
            </a:r>
          </a:p>
        </p:txBody>
      </p:sp>
    </p:spTree>
    <p:extLst>
      <p:ext uri="{BB962C8B-B14F-4D97-AF65-F5344CB8AC3E}">
        <p14:creationId xmlns:p14="http://schemas.microsoft.com/office/powerpoint/2010/main" val="27576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22 -0.02106 L 0.02422 -0.02106 C 0.02565 -0.02454 0.02722 -0.02778 0.02852 -0.03148 C 0.03321 -0.04514 0.02617 -0.03125 0.03295 -0.04329 C 0.03334 -0.04537 0.0336 -0.04768 0.03438 -0.04954 C 0.0362 -0.05509 0.0362 -0.05255 0.03867 -0.05486 C 0.0487 -0.06366 0.03672 -0.05393 0.04532 -0.0625 C 0.04597 -0.06319 0.04675 -0.06319 0.0474 -0.06389 C 0.04818 -0.06458 0.04896 -0.06551 0.04961 -0.06643 C 0.05013 -0.06829 0.05065 -0.06991 0.05104 -0.07176 C 0.05144 -0.07338 0.05131 -0.07523 0.05183 -0.07685 C 0.05235 -0.07847 0.05326 -0.0794 0.05404 -0.08079 C 0.05638 -0.09305 0.05365 -0.08264 0.06927 -0.08588 C 0.07058 -0.08611 0.07175 -0.0875 0.07292 -0.08843 C 0.08021 -0.11435 0.07279 -0.08727 0.07735 -0.10532 C 0.07774 -0.10718 0.078 -0.10903 0.07878 -0.11042 C 0.0793 -0.11134 0.08021 -0.11134 0.08099 -0.1118 C 0.08125 -0.11481 0.08112 -0.11782 0.08164 -0.12083 C 0.0819 -0.12199 0.08282 -0.12245 0.08308 -0.12338 C 0.0836 -0.12454 0.0836 -0.12593 0.08386 -0.12731 C 0.08412 -0.12986 0.08425 -0.13241 0.08464 -0.13495 C 0.08477 -0.1368 0.08516 -0.13843 0.08529 -0.14028 C 0.08698 -0.16273 0.08425 -0.14838 0.0875 -0.15833 C 0.08802 -0.15995 0.08828 -0.16204 0.08894 -0.16343 C 0.08959 -0.16481 0.0905 -0.16505 0.09115 -0.1662 C 0.09193 -0.16736 0.09245 -0.16921 0.09336 -0.16991 C 0.09466 -0.1713 0.09766 -0.17268 0.09766 -0.17268 C 0.09818 -0.17338 0.09857 -0.17454 0.09909 -0.17523 C 0.09987 -0.17593 0.10378 -0.17755 0.1043 -0.17778 C 0.11315 -0.18102 0.10482 -0.17731 0.11159 -0.18032 C 0.11276 -0.18171 0.11407 -0.18264 0.11524 -0.18426 C 0.11589 -0.18518 0.11602 -0.18704 0.11667 -0.18819 C 0.11771 -0.19051 0.11901 -0.19236 0.12032 -0.19468 L 0.12032 -0.19468 C 0.12097 -0.19537 0.12175 -0.1963 0.1224 -0.19722 C 0.12344 -0.19838 0.12435 -0.2 0.12539 -0.20116 C 0.12631 -0.20208 0.12735 -0.20278 0.12826 -0.2037 C 0.12878 -0.20486 0.12917 -0.20648 0.12969 -0.20764 C 0.13034 -0.20856 0.13138 -0.20903 0.1319 -0.21018 C 0.13256 -0.21157 0.13256 -0.21389 0.13334 -0.21528 C 0.13412 -0.21667 0.13542 -0.21667 0.13633 -0.21782 C 0.1405 -0.22315 0.13672 -0.21991 0.13998 -0.22569 C 0.14076 -0.22708 0.14193 -0.22824 0.14284 -0.22963 C 0.14362 -0.23171 0.14506 -0.23611 0.14649 -0.23727 C 0.14753 -0.23819 0.14896 -0.23796 0.15013 -0.23866 C 0.15091 -0.23889 0.15157 -0.23958 0.15235 -0.23981 C 0.15326 -0.24028 0.1543 -0.24074 0.15521 -0.2412 C 0.15599 -0.24167 0.15664 -0.24213 0.15742 -0.24259 C 0.15886 -0.24305 0.16029 -0.24329 0.16172 -0.24375 C 0.16224 -0.24468 0.16289 -0.24537 0.16328 -0.2463 C 0.1655 -0.25255 0.16367 -0.25116 0.16693 -0.25671 C 0.16745 -0.25787 0.16836 -0.25833 0.16901 -0.25926 C 0.17084 -0.26852 0.16836 -0.25741 0.17201 -0.26713 C 0.1724 -0.26829 0.17227 -0.26991 0.17266 -0.27106 C 0.17344 -0.27268 0.17474 -0.27338 0.17565 -0.27477 C 0.17644 -0.27639 0.17683 -0.27847 0.17774 -0.28009 C 0.17917 -0.28218 0.18099 -0.2831 0.18216 -0.28518 C 0.18269 -0.28611 0.18308 -0.28704 0.1836 -0.28773 C 0.18451 -0.28889 0.18555 -0.28958 0.18659 -0.29028 C 0.18802 -0.29143 0.19089 -0.29305 0.19089 -0.29305 C 0.19584 -0.29884 0.18972 -0.29213 0.19896 -0.29815 C 0.19974 -0.29861 0.20026 -0.3 0.20104 -0.30069 C 0.20248 -0.30185 0.20547 -0.30324 0.20547 -0.30324 C 0.21042 -0.31204 0.20795 -0.30995 0.21198 -0.31227 C 0.2125 -0.31319 0.21289 -0.31435 0.21341 -0.31505 C 0.21394 -0.31528 0.21953 -0.31875 0.22071 -0.31875 C 0.22344 -0.31921 0.22604 -0.31875 0.22878 -0.31875 L 0.22878 -0.32778 L 0.22956 -0.31875 " pathEditMode="relative" ptsTypes="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ED7A-2488-4DDD-9BA6-47CA04F3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Map of Cosa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7DE3-671A-438E-A7BE-850F1470B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F598E-EF99-4551-B71F-E812C496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" t="12200" r="1078" b="13956"/>
          <a:stretch/>
        </p:blipFill>
        <p:spPr>
          <a:xfrm>
            <a:off x="718457" y="1418253"/>
            <a:ext cx="10010241" cy="42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CF6AD-7A76-432D-88AA-87F12F8B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47" y="152035"/>
            <a:ext cx="9404723" cy="1400530"/>
          </a:xfrm>
        </p:spPr>
        <p:txBody>
          <a:bodyPr/>
          <a:lstStyle/>
          <a:p>
            <a:pPr algn="ctr"/>
            <a:r>
              <a:rPr lang="en-US" b="1" dirty="0"/>
              <a:t>Excavations at Cosa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4032F-2326-43D8-8121-DBF80CFAE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672" y="1152983"/>
            <a:ext cx="8369162" cy="5552982"/>
          </a:xfrm>
        </p:spPr>
        <p:txBody>
          <a:bodyPr>
            <a:normAutofit fontScale="40000" lnSpcReduction="20000"/>
          </a:bodyPr>
          <a:lstStyle/>
          <a:p>
            <a:pPr algn="ctr">
              <a:lnSpc>
                <a:spcPct val="200000"/>
              </a:lnSpc>
            </a:pPr>
            <a:r>
              <a:rPr lang="en-US" sz="5100" dirty="0"/>
              <a:t>Excavations at the site of Cosa have gone on under the American Academy in Rome</a:t>
            </a:r>
          </a:p>
          <a:p>
            <a:pPr algn="ctr">
              <a:lnSpc>
                <a:spcPct val="200000"/>
              </a:lnSpc>
            </a:pPr>
            <a:r>
              <a:rPr lang="en-US" sz="5100" dirty="0"/>
              <a:t>The port and fishery and the ruins at the top of the hill</a:t>
            </a:r>
          </a:p>
          <a:p>
            <a:pPr algn="ctr">
              <a:lnSpc>
                <a:spcPct val="200000"/>
              </a:lnSpc>
            </a:pPr>
            <a:r>
              <a:rPr lang="en-US" sz="5100" dirty="0"/>
              <a:t>Political and religious practices, trade, land use and artisanal activity.</a:t>
            </a:r>
          </a:p>
          <a:p>
            <a:pPr algn="ctr">
              <a:lnSpc>
                <a:spcPct val="200000"/>
              </a:lnSpc>
            </a:pPr>
            <a:r>
              <a:rPr lang="en-US" sz="5100" dirty="0"/>
              <a:t>A Pirates life for thee?</a:t>
            </a:r>
          </a:p>
          <a:p>
            <a:pPr algn="ctr">
              <a:lnSpc>
                <a:spcPct val="200000"/>
              </a:lnSpc>
            </a:pPr>
            <a:r>
              <a:rPr lang="en-US" sz="5100" dirty="0"/>
              <a:t>Murder on top of the hill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                                                                                                       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                                                                                         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B1794-49CE-42DF-944E-9169A7B7F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95" b="99153" l="1852" r="97963">
                        <a14:foregroundMark x1="65370" y1="17119" x2="65370" y2="17119"/>
                        <a14:foregroundMark x1="63704" y1="19492" x2="63704" y2="19492"/>
                        <a14:foregroundMark x1="61667" y1="16271" x2="61667" y2="16271"/>
                        <a14:foregroundMark x1="63519" y1="15424" x2="63519" y2="15424"/>
                        <a14:foregroundMark x1="68889" y1="25085" x2="68889" y2="25085"/>
                        <a14:foregroundMark x1="67037" y1="25085" x2="67037" y2="25085"/>
                        <a14:foregroundMark x1="67778" y1="27119" x2="67778" y2="27119"/>
                        <a14:foregroundMark x1="76111" y1="44576" x2="76111" y2="44576"/>
                        <a14:foregroundMark x1="81667" y1="46102" x2="81667" y2="46102"/>
                        <a14:foregroundMark x1="80370" y1="41017" x2="80370" y2="41017"/>
                        <a14:foregroundMark x1="77593" y1="45254" x2="77593" y2="45254"/>
                        <a14:foregroundMark x1="86481" y1="43390" x2="86481" y2="43390"/>
                        <a14:foregroundMark x1="82963" y1="41864" x2="82963" y2="41864"/>
                        <a14:foregroundMark x1="85926" y1="46610" x2="85926" y2="46610"/>
                        <a14:foregroundMark x1="70370" y1="46102" x2="70370" y2="46102"/>
                        <a14:foregroundMark x1="72407" y1="46949" x2="72407" y2="46949"/>
                        <a14:foregroundMark x1="67037" y1="81695" x2="67037" y2="81695"/>
                        <a14:foregroundMark x1="68704" y1="75593" x2="68704" y2="75593"/>
                        <a14:foregroundMark x1="32963" y1="54068" x2="32963" y2="54068"/>
                        <a14:foregroundMark x1="24259" y1="58475" x2="24259" y2="58475"/>
                        <a14:foregroundMark x1="16481" y1="61356" x2="16481" y2="61356"/>
                        <a14:foregroundMark x1="11111" y1="63898" x2="11111" y2="63898"/>
                        <a14:foregroundMark x1="87593" y1="5254" x2="87593" y2="5254"/>
                        <a14:foregroundMark x1="86852" y1="4576" x2="86852" y2="4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572" y="2553513"/>
            <a:ext cx="3007289" cy="3285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8EE02-E6FA-42B9-A085-A78EAADF3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0" b="98110" l="4008" r="95992">
                        <a14:foregroundMark x1="18565" y1="97323" x2="18565" y2="97323"/>
                        <a14:foregroundMark x1="27848" y1="91654" x2="27848" y2="91654"/>
                        <a14:foregroundMark x1="58439" y1="87717" x2="58439" y2="87717"/>
                        <a14:foregroundMark x1="32068" y1="48976" x2="32068" y2="48976"/>
                        <a14:foregroundMark x1="12025" y1="43780" x2="12025" y2="43780"/>
                        <a14:foregroundMark x1="35865" y1="29606" x2="35865" y2="29606"/>
                        <a14:foregroundMark x1="26582" y1="35276" x2="26582" y2="35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53504" y="3429000"/>
            <a:ext cx="2580933" cy="3457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C1CAF-4A83-45FE-8C92-8ECC10343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41" y="5519074"/>
            <a:ext cx="1826639" cy="12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CEF0-095B-4B7B-998E-D1E91CCC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Cosa and its Many Parts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E4343-0B2F-4480-8461-3A324023F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9" y="1331119"/>
            <a:ext cx="2900748" cy="21755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A80633-3B93-4B3D-B481-284D770C01E1}"/>
              </a:ext>
            </a:extLst>
          </p:cNvPr>
          <p:cNvSpPr txBox="1"/>
          <p:nvPr/>
        </p:nvSpPr>
        <p:spPr>
          <a:xfrm>
            <a:off x="3301247" y="1320056"/>
            <a:ext cx="32758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Masornary</a:t>
            </a:r>
            <a:r>
              <a:rPr lang="en-US" b="1" dirty="0"/>
              <a:t> Circuit Wall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Surrounded Cosa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included a system of interval towers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97260-4C78-405F-BA64-6DC0F1AF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49" y="1320055"/>
            <a:ext cx="2900748" cy="2175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945AAD-52FE-4EE2-A7BF-10907CEC4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27" y="3957239"/>
            <a:ext cx="3103239" cy="232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583A3-1C87-488A-BB4C-502556F7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26" y="3957239"/>
            <a:ext cx="3103239" cy="2327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EFE249-693A-4ACF-B055-17B0E34992F4}"/>
              </a:ext>
            </a:extLst>
          </p:cNvPr>
          <p:cNvSpPr txBox="1"/>
          <p:nvPr/>
        </p:nvSpPr>
        <p:spPr>
          <a:xfrm>
            <a:off x="9134670" y="4085954"/>
            <a:ext cx="2472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Capitolum</a:t>
            </a:r>
            <a:endParaRPr lang="en-US" b="1" dirty="0"/>
          </a:p>
          <a:p>
            <a:r>
              <a:rPr lang="en-US" sz="1200" dirty="0"/>
              <a:t>- Temple at the top of the hill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9FAFF-307B-4FEA-8086-4AC1E1FF542B}"/>
              </a:ext>
            </a:extLst>
          </p:cNvPr>
          <p:cNvSpPr txBox="1"/>
          <p:nvPr/>
        </p:nvSpPr>
        <p:spPr>
          <a:xfrm>
            <a:off x="6316010" y="2579926"/>
            <a:ext cx="32758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Basilica in the Forum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Court of law or building             for public gatherings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BE113-7345-4730-8AD7-24D7DF290457}"/>
              </a:ext>
            </a:extLst>
          </p:cNvPr>
          <p:cNvSpPr txBox="1"/>
          <p:nvPr/>
        </p:nvSpPr>
        <p:spPr>
          <a:xfrm>
            <a:off x="87971" y="4481869"/>
            <a:ext cx="24632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Curia and </a:t>
            </a:r>
            <a:r>
              <a:rPr lang="en-US" b="1" dirty="0" err="1"/>
              <a:t>Comitium</a:t>
            </a:r>
            <a:endParaRPr lang="en-US" b="1" dirty="0"/>
          </a:p>
          <a:p>
            <a:r>
              <a:rPr lang="en-US" sz="1200" dirty="0"/>
              <a:t>- Hall of records and Meeting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AFE33-A9B9-413B-A193-86133AF985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69" y="5302108"/>
            <a:ext cx="1567672" cy="122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3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7F91-4C6D-465A-A929-9CBF4A775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Destruction and Reconstruction</a:t>
            </a:r>
            <a:br>
              <a:rPr lang="en-US" b="1" dirty="0"/>
            </a:br>
            <a:r>
              <a:rPr lang="en-US" b="1" dirty="0"/>
              <a:t>of Cosa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4494A-50D7-4CCD-AE37-C7AF659DE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27" y="1831629"/>
            <a:ext cx="8946541" cy="4195481"/>
          </a:xfrm>
        </p:spPr>
        <p:txBody>
          <a:bodyPr/>
          <a:lstStyle/>
          <a:p>
            <a:r>
              <a:rPr lang="en-US" dirty="0"/>
              <a:t>Earthquake</a:t>
            </a:r>
          </a:p>
          <a:p>
            <a:r>
              <a:rPr lang="en-US" dirty="0"/>
              <a:t>Lucius </a:t>
            </a:r>
            <a:r>
              <a:rPr lang="en-US" dirty="0" err="1"/>
              <a:t>Titinius</a:t>
            </a:r>
            <a:r>
              <a:rPr lang="en-US" dirty="0"/>
              <a:t> Glaucus </a:t>
            </a:r>
            <a:r>
              <a:rPr lang="en-US" dirty="0" err="1"/>
              <a:t>Lucretianus</a:t>
            </a:r>
            <a:r>
              <a:rPr lang="en-US" dirty="0"/>
              <a:t> </a:t>
            </a:r>
          </a:p>
          <a:p>
            <a:r>
              <a:rPr lang="en-US" dirty="0"/>
              <a:t>After its reconstruction Cosa went through long periods of desertion  </a:t>
            </a:r>
          </a:p>
          <a:p>
            <a:r>
              <a:rPr lang="en-US" dirty="0"/>
              <a:t>Under Emperor Caracalla the port city was revived</a:t>
            </a:r>
          </a:p>
          <a:p>
            <a:r>
              <a:rPr lang="en-US" dirty="0"/>
              <a:t>The new town did not last long</a:t>
            </a:r>
          </a:p>
          <a:p>
            <a:r>
              <a:rPr lang="en-US" dirty="0"/>
              <a:t>It was Abandoned again and then used as a small fortified outpost under Byzantine control. </a:t>
            </a:r>
          </a:p>
          <a:p>
            <a:r>
              <a:rPr lang="en-US" dirty="0"/>
              <a:t>The cause of the seasonal and sometimes deserting of the town has been linked to malaria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384E8-B5F2-4EE9-B1F3-0E2744CD5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76" y="1546874"/>
            <a:ext cx="2010597" cy="302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F602F-7E6F-478C-ABF0-ACCBA8971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79" b="99520" l="422" r="981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8589"/>
            <a:ext cx="1806669" cy="15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91 0.01782 L 0.07591 0.01782 C 0.07917 0.01597 0.08242 0.01412 0.08581 0.0125 C 0.08711 0.0118 0.08841 0.01157 0.08958 0.01111 C 0.09062 0.01065 0.09167 0.01018 0.09271 0.00972 C 0.09401 0.00926 0.09805 0.00787 0.09961 0.00694 C 0.10143 0.00578 0.10312 0.00393 0.10495 0.00278 C 0.10612 0.00208 0.10742 0.00208 0.10872 0.00162 C 0.11081 0.00069 0.11276 -0.00093 0.11484 -0.00116 C 0.13151 -0.00417 0.12513 -0.00209 0.13398 -0.00533 C 0.1414 -0.00486 0.14883 -0.00533 0.15625 -0.00394 C 0.16159 -0.00278 0.16159 0.00231 0.16614 0.00555 C 0.17877 0.01458 0.15924 0.00023 0.17461 0.01366 C 0.17708 0.01597 0.17969 0.01805 0.18216 0.0206 C 0.18333 0.02176 0.18411 0.02338 0.18529 0.02453 C 0.18932 0.0287 0.18594 0.02268 0.18984 0.0287 C 0.19101 0.03032 0.1918 0.03264 0.19297 0.03403 C 0.19414 0.03565 0.19557 0.03657 0.19674 0.03819 C 0.2013 0.04421 0.19674 0.04097 0.2013 0.04375 C 0.20482 0.04166 0.20417 0.0419 0.20898 0.03958 C 0.21002 0.03912 0.21107 0.03866 0.21211 0.03819 C 0.21328 0.03773 0.21458 0.03727 0.21588 0.0368 C 0.21797 0.03495 0.22005 0.03356 0.222 0.03148 C 0.22331 0.03009 0.22461 0.0287 0.22578 0.02731 C 0.22656 0.02639 0.22734 0.02523 0.22812 0.02453 C 0.2289 0.02407 0.22969 0.02361 0.23047 0.02315 C 0.23633 0.01296 0.2319 0.01921 0.2388 0.0125 C 0.24635 0.00486 0.23542 0.01504 0.24349 0.00555 C 0.24414 0.00486 0.24492 0.00463 0.2457 0.00416 C 0.24674 0.00278 0.24779 0.00139 0.24883 0.00023 C 0.24935 -0.00047 0.2539 -0.00509 0.25495 -0.00672 C 0.26419 -0.0206 0.25221 -0.0044 0.26107 -0.01621 C 0.26237 -0.01968 0.26315 -0.02408 0.26484 -0.02709 L 0.26875 -0.0338 C 0.26927 -0.03472 0.26979 -0.03542 0.27018 -0.03658 C 0.2707 -0.03797 0.27109 -0.03959 0.27174 -0.04051 C 0.27265 -0.0419 0.27383 -0.04213 0.27487 -0.04329 C 0.27786 -0.04653 0.2776 -0.04815 0.28099 -0.05 C 0.28216 -0.05093 0.28346 -0.05093 0.28476 -0.05139 C 0.28659 -0.05232 0.28828 -0.05324 0.2901 -0.05417 C 0.29114 -0.05463 0.29219 -0.05509 0.29323 -0.05556 C 0.29427 -0.05648 0.29531 -0.05718 0.29622 -0.05834 C 0.29779 -0.05996 0.29909 -0.06273 0.30078 -0.06366 C 0.30299 -0.06505 0.30547 -0.06459 0.30768 -0.06505 C 0.31562 -0.06713 0.31471 -0.06667 0.31992 -0.06922 C 0.3319 -0.06829 0.34401 -0.06783 0.35599 -0.06644 C 0.3595 -0.06597 0.36667 -0.06366 0.36667 -0.06366 C 0.37474 -0.05417 0.37096 -0.05741 0.37734 -0.05278 C 0.37786 -0.05093 0.37812 -0.04884 0.3789 -0.04746 C 0.37969 -0.04584 0.38346 -0.04259 0.38424 -0.0419 C 0.38502 -0.04051 0.38581 -0.03935 0.38659 -0.03797 C 0.38711 -0.03658 0.38737 -0.03496 0.38802 -0.0338 C 0.38893 -0.03241 0.3901 -0.03218 0.39114 -0.03102 C 0.39271 -0.0294 0.39518 -0.02616 0.39648 -0.02431 C 0.397 -0.02292 0.39726 -0.02107 0.39805 -0.02014 C 0.39909 -0.01875 0.40065 -0.01852 0.40182 -0.01759 C 0.40286 -0.01667 0.4039 -0.01574 0.40495 -0.01482 C 0.40989 -0.00972 0.4043 -0.01459 0.41029 -0.00672 C 0.4112 -0.00533 0.41237 -0.00486 0.41328 -0.00394 C 0.41771 0.00046 0.41328 -0.00185 0.42018 0.00023 C 0.42096 0.00069 0.42174 0.00116 0.42252 0.00162 C 0.42552 0.00278 0.42864 0.00347 0.43164 0.00416 C 0.43372 0.00555 0.43581 0.00717 0.43776 0.00833 C 0.43984 0.00949 0.44401 0.01111 0.44401 0.01111 C 0.44466 0.0125 0.44531 0.01412 0.44622 0.01504 C 0.44935 0.01852 0.44961 0.0169 0.45234 0.01921 C 0.45495 0.02129 0.46002 0.02592 0.46002 0.02592 C 0.46185 0.025 0.46367 0.0243 0.46536 0.02315 C 0.4664 0.02245 0.46732 0.02106 0.46849 0.0206 C 0.46966 0.01991 0.47096 0.01991 0.47226 0.01921 C 0.47435 0.01805 0.4763 0.01643 0.47838 0.01504 C 0.47917 0.01458 0.47995 0.01435 0.48073 0.01366 C 0.48177 0.01296 0.48281 0.01227 0.48372 0.01111 C 0.48529 0.00903 0.48698 0.00416 0.48906 0.00278 C 0.49062 0.00208 0.49219 0.00208 0.49375 0.00162 C 0.4944 0.00069 0.49518 -0.00047 0.49596 -0.00116 C 0.50104 -0.00625 0.49779 -0.00162 0.50443 -0.00926 C 0.50495 -0.00996 0.50534 -0.01134 0.50599 -0.01204 C 0.50833 -0.01459 0.51133 -0.01574 0.51354 -0.01875 C 0.5194 -0.02662 0.5138 -0.01968 0.51966 -0.0257 C 0.52057 -0.02639 0.52122 -0.02755 0.522 -0.02847 C 0.52318 -0.0294 0.52461 -0.03009 0.52578 -0.03102 C 0.52943 -0.03426 0.52747 -0.03426 0.53125 -0.03935 C 0.53867 -0.04931 0.53034 -0.03565 0.53659 -0.04468 C 0.53737 -0.04584 0.53802 -0.04769 0.5388 -0.04884 C 0.53997 -0.05023 0.5414 -0.05139 0.54271 -0.05278 C 0.54375 -0.05417 0.54466 -0.05556 0.5457 -0.05695 C 0.54726 -0.0588 0.54883 -0.06042 0.55026 -0.06227 C 0.55169 -0.06412 0.55273 -0.06621 0.55417 -0.06783 C 0.55937 -0.07361 0.55716 -0.07037 0.56107 -0.07315 C 0.56341 -0.075 0.56562 -0.07685 0.56797 -0.07871 C 0.56875 -0.08009 0.56927 -0.08172 0.57018 -0.08264 C 0.57083 -0.08357 0.57174 -0.08357 0.57252 -0.08403 C 0.57357 -0.08496 0.57448 -0.08611 0.57552 -0.08681 C 0.5776 -0.08797 0.57969 -0.0882 0.58164 -0.08959 L 0.58776 -0.09352 C 0.58854 -0.09398 0.58945 -0.09422 0.5901 -0.09491 C 0.59088 -0.0956 0.59154 -0.09699 0.59245 -0.09769 C 0.59362 -0.09838 0.59492 -0.09838 0.59622 -0.09908 C 0.597 -0.09931 0.59779 -0.10023 0.59857 -0.10047 C 0.60156 -0.10116 0.60469 -0.10139 0.60768 -0.10162 L 0.6414 -0.10047 C 0.64805 -0.1 0.64388 -0.09931 0.64909 -0.0963 C 0.65026 -0.0956 0.65156 -0.09537 0.65286 -0.09491 C 0.6539 -0.09445 0.65495 -0.09422 0.65599 -0.09352 C 0.65729 -0.09283 0.65846 -0.09167 0.65976 -0.09097 C 0.66133 -0.08982 0.66289 -0.08912 0.66432 -0.0882 C 0.67318 -0.08195 0.6612 -0.08959 0.67044 -0.08125 C 0.67239 -0.07963 0.67461 -0.07871 0.67656 -0.07732 C 0.6776 -0.07639 0.67864 -0.07547 0.67969 -0.07454 C 0.69127 -0.04977 0.67318 -0.08634 0.69114 -0.05972 C 0.69375 -0.05579 0.69713 -0.05023 0.70026 -0.04746 C 0.70338 -0.04468 0.70638 -0.04167 0.7095 -0.03935 C 0.71133 -0.03797 0.71315 -0.03681 0.71484 -0.03519 C 0.72292 -0.02732 0.71133 -0.03403 0.72409 -0.02847 C 0.7276 -0.02523 0.73112 -0.02176 0.73476 -0.01875 C 0.73776 -0.01644 0.74101 -0.01482 0.74388 -0.01204 C 0.74505 -0.01111 0.74596 -0.00926 0.747 -0.0081 C 0.74792 -0.00695 0.74909 -0.00625 0.75 -0.00533 C 0.7539 -0.00625 0.75781 -0.00672 0.76159 -0.0081 C 0.76289 -0.00857 0.76706 -0.01204 0.76849 -0.01343 C 0.77018 -0.01505 0.77552 -0.02107 0.77682 -0.02292 C 0.78138 -0.02963 0.78476 -0.03611 0.78984 -0.04051 C 0.79206 -0.04259 0.79453 -0.04422 0.79674 -0.04607 C 0.79987 -0.04861 0.80286 -0.05139 0.80599 -0.05417 L 0.81211 -0.05972 C 0.81302 -0.06042 0.81406 -0.06181 0.8151 -0.06227 C 0.81771 -0.06366 0.82018 -0.06528 0.82279 -0.06644 C 0.84127 -0.07384 0.81862 -0.06297 0.83346 -0.06922 C 0.83633 -0.07037 0.83906 -0.07176 0.84193 -0.07315 L 0.87474 -0.0706 C 0.87969 -0.06991 0.8793 -0.06922 0.8832 -0.06783 C 0.88581 -0.0669 0.88828 -0.06528 0.89088 -0.06505 C 0.90417 -0.06366 0.93411 -0.06366 0.91992 -0.06366 L 0.92461 -0.06505 " pathEditMode="relative" ptsTypes="AAAAAAAAAAAAAAAAAAAAAAAAAAAAAAAAAAAAAAAAAAAAAAAAAAAAAAAAAAAAAAAAAAAAAAAAAAAAAAAAAAAAAAAAAAAAA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BAF5-C703-467B-9934-71E5DBBD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985" y="413266"/>
            <a:ext cx="9404723" cy="1400530"/>
          </a:xfrm>
        </p:spPr>
        <p:txBody>
          <a:bodyPr/>
          <a:lstStyle/>
          <a:p>
            <a:r>
              <a:rPr lang="en-US" b="1" dirty="0"/>
              <a:t>The Importance of Cosa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2FD2F-394D-4942-ADBD-5875CC1A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29" y="1642371"/>
            <a:ext cx="10922866" cy="5215629"/>
          </a:xfrm>
        </p:spPr>
        <p:txBody>
          <a:bodyPr/>
          <a:lstStyle/>
          <a:p>
            <a:pPr algn="ctr"/>
            <a:r>
              <a:rPr lang="en-US" sz="2800" dirty="0"/>
              <a:t>Roman harbor construction and trade.</a:t>
            </a:r>
          </a:p>
          <a:p>
            <a:pPr algn="ctr"/>
            <a:r>
              <a:rPr lang="en-US" sz="2800" dirty="0"/>
              <a:t>Man-made harbors of the Roman Empire </a:t>
            </a:r>
          </a:p>
          <a:p>
            <a:pPr algn="ctr"/>
            <a:r>
              <a:rPr lang="en-US" sz="2800" dirty="0"/>
              <a:t>The Port of Cosa provides archaeologists and historians with the earliest Known Roman harbor</a:t>
            </a:r>
          </a:p>
          <a:p>
            <a:pPr algn="ctr"/>
            <a:r>
              <a:rPr lang="en-US" sz="2800" dirty="0"/>
              <a:t>The earliest commercial fishery</a:t>
            </a:r>
          </a:p>
          <a:p>
            <a:pPr algn="ctr"/>
            <a:r>
              <a:rPr lang="en-US" sz="2800" dirty="0"/>
              <a:t>As well as the earliest use of concrete in water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BD05A3-1F14-456C-88B1-39684B4F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41" b="46023" l="0" r="98945">
                        <a14:foregroundMark x1="14768" y1="30114" x2="14768" y2="30114"/>
                        <a14:foregroundMark x1="28059" y1="46591" x2="28059" y2="46591"/>
                        <a14:foregroundMark x1="45781" y1="43182" x2="45781" y2="43182"/>
                        <a14:foregroundMark x1="62025" y1="45455" x2="62025" y2="45455"/>
                        <a14:foregroundMark x1="63713" y1="43750" x2="63713" y2="43750"/>
                        <a14:foregroundMark x1="66878" y1="44886" x2="66878" y2="44886"/>
                        <a14:foregroundMark x1="78903" y1="45455" x2="78903" y2="45455"/>
                        <a14:foregroundMark x1="73629" y1="43182" x2="73629" y2="43182"/>
                        <a14:foregroundMark x1="71519" y1="45455" x2="71519" y2="45455"/>
                        <a14:foregroundMark x1="68565" y1="42614" x2="68565" y2="42614"/>
                        <a14:foregroundMark x1="68776" y1="44886" x2="68776" y2="44886"/>
                        <a14:foregroundMark x1="91139" y1="37500" x2="91139" y2="37500"/>
                        <a14:foregroundMark x1="94515" y1="36364" x2="94515" y2="36364"/>
                        <a14:foregroundMark x1="88608" y1="32386" x2="88608" y2="32386"/>
                        <a14:foregroundMark x1="85443" y1="34659" x2="85443" y2="34659"/>
                        <a14:foregroundMark x1="96835" y1="31250" x2="96835" y2="31250"/>
                        <a14:foregroundMark x1="75527" y1="34091" x2="75527" y2="34091"/>
                        <a14:foregroundMark x1="63502" y1="32955" x2="63502" y2="32955"/>
                        <a14:foregroundMark x1="63080" y1="20455" x2="63080" y2="20455"/>
                        <a14:foregroundMark x1="54430" y1="25568" x2="54430" y2="25568"/>
                        <a14:foregroundMark x1="52532" y1="35795" x2="52532" y2="35795"/>
                        <a14:foregroundMark x1="59494" y1="32386" x2="59494" y2="32386"/>
                        <a14:foregroundMark x1="42616" y1="35227" x2="42616" y2="35227"/>
                        <a14:foregroundMark x1="36498" y1="33523" x2="36498" y2="33523"/>
                        <a14:foregroundMark x1="39662" y1="24432" x2="39662" y2="24432"/>
                        <a14:foregroundMark x1="26582" y1="31818" x2="26582" y2="31818"/>
                        <a14:foregroundMark x1="18143" y1="35795" x2="18143" y2="35795"/>
                        <a14:foregroundMark x1="15823" y1="26705" x2="15823" y2="26705"/>
                        <a14:foregroundMark x1="13080" y1="34091" x2="13080" y2="34091"/>
                        <a14:foregroundMark x1="19831" y1="44318" x2="19831" y2="44318"/>
                        <a14:foregroundMark x1="25105" y1="45455" x2="25105" y2="45455"/>
                        <a14:foregroundMark x1="18776" y1="44886" x2="18776" y2="44886"/>
                        <a14:foregroundMark x1="18143" y1="44886" x2="18143" y2="44886"/>
                        <a14:foregroundMark x1="17511" y1="44886" x2="17511" y2="44886"/>
                        <a14:foregroundMark x1="85865" y1="45455" x2="85865" y2="45455"/>
                        <a14:foregroundMark x1="96835" y1="44318" x2="96835" y2="44318"/>
                        <a14:foregroundMark x1="91772" y1="44886" x2="91772" y2="44886"/>
                        <a14:foregroundMark x1="88608" y1="44886" x2="88608" y2="44886"/>
                        <a14:foregroundMark x1="90295" y1="45455" x2="90295" y2="45455"/>
                        <a14:foregroundMark x1="99367" y1="43182" x2="99367" y2="43182"/>
                        <a14:foregroundMark x1="97890" y1="45455" x2="97890" y2="45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0710"/>
          <a:stretch/>
        </p:blipFill>
        <p:spPr>
          <a:xfrm>
            <a:off x="0" y="5617029"/>
            <a:ext cx="12192000" cy="12409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CA02F5-DA70-43F7-A735-F84E37EB0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956" l="0" r="100000">
                        <a14:foregroundMark x1="22785" y1="16594" x2="22785" y2="16594"/>
                        <a14:foregroundMark x1="42616" y1="4148" x2="42616" y2="4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784" y="2657707"/>
            <a:ext cx="45148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2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06706 0.04004 C 0.08099 0.04907 0.10195 0.05393 0.12396 0.05393 C 0.14896 0.05393 0.16901 0.04907 0.18294 0.04004 L 0.25 4.44444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4.44444E-6 L 0.31706 0.04004 C 0.33099 0.04907 0.35195 0.05393 0.37396 0.05393 C 0.39896 0.05393 0.41901 0.04907 0.43294 0.04004 L 0.5 4.44444E-6 " pathEditMode="relative" rAng="0" ptsTypes="AAA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 -4.81481E-6 L 0.56706 0.04005 C 0.58099 0.04908 0.60195 0.05394 0.62396 0.05394 C 0.64896 0.05394 0.66901 0.04908 0.68294 0.04005 L 0.75 -4.81481E-6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0DF5-E0EE-472B-BA5D-5C997A40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Some Pics from your memorable Trip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F276A-9F9A-4347-B712-762DF1B01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9" y="1505496"/>
            <a:ext cx="3039127" cy="22793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EB55D-FC04-4569-8EBF-F34DF82A0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96" y="4020658"/>
            <a:ext cx="3318588" cy="2488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03D9D-D8DB-435E-A92B-A6265C642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84" y="1869255"/>
            <a:ext cx="2317043" cy="1737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DD9EA-73E3-47F6-AC6A-B68A543DE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25" y="3447198"/>
            <a:ext cx="3089595" cy="2317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7F851C-B544-41AB-B27A-65E4C40A6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52" y="3607037"/>
            <a:ext cx="2317041" cy="1737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2AB3E0-A019-4B41-AD96-D91965618F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50" y="5240146"/>
            <a:ext cx="2032517" cy="1524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354E64-44C5-43D6-B2BB-ABCC3BF5E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9" y="3757123"/>
            <a:ext cx="2746311" cy="20597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F8BC6A-0777-4E1F-83FD-CBA2AD3820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414" y="4365097"/>
            <a:ext cx="1872447" cy="24929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17086E-520E-4D61-9E3E-EFADD829F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49" y="2661156"/>
            <a:ext cx="2286000" cy="171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12D4B9-5F8D-48D5-89B8-C5B2651B51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903" y="2161181"/>
            <a:ext cx="2264228" cy="16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3411-F452-4EC0-8D8A-F9F646D9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b="1" dirty="0"/>
              <a:t>Thank You for Visiting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4060C-EE27-408A-89E4-926DA2A4B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734" l="197" r="100000">
                        <a14:foregroundMark x1="43996" y1="28921" x2="43996" y2="28921"/>
                        <a14:foregroundMark x1="55217" y1="29137" x2="55217" y2="29137"/>
                        <a14:foregroundMark x1="54035" y1="27338" x2="54035" y2="27338"/>
                        <a14:foregroundMark x1="43701" y1="27338" x2="43701" y2="27338"/>
                        <a14:foregroundMark x1="45571" y1="29353" x2="45571" y2="29353"/>
                        <a14:foregroundMark x1="48917" y1="27770" x2="48917" y2="27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029" y="1484452"/>
            <a:ext cx="4036837" cy="5522839"/>
          </a:xfrm>
        </p:spPr>
      </p:pic>
    </p:spTree>
    <p:extLst>
      <p:ext uri="{BB962C8B-B14F-4D97-AF65-F5344CB8AC3E}">
        <p14:creationId xmlns:p14="http://schemas.microsoft.com/office/powerpoint/2010/main" val="316827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5979</TotalTime>
  <Words>391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Lets Take a Trip to Cosa</vt:lpstr>
      <vt:lpstr>A Brief History of Cosa</vt:lpstr>
      <vt:lpstr>Map of Cosa</vt:lpstr>
      <vt:lpstr>Excavations at Cosa</vt:lpstr>
      <vt:lpstr>Cosa and its Many Parts</vt:lpstr>
      <vt:lpstr>The Destruction and Reconstruction of Cosa</vt:lpstr>
      <vt:lpstr>The Importance of Cosa</vt:lpstr>
      <vt:lpstr>Some Pics from your memorable Trip</vt:lpstr>
      <vt:lpstr>Thank You for Visiting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Lets Take a Trip to Cosa</dc:title>
  <dc:creator>Demi-Lee Pretorius</dc:creator>
  <cp:lastModifiedBy>Demi-Lee Pretorius</cp:lastModifiedBy>
  <cp:revision>28</cp:revision>
  <dcterms:created xsi:type="dcterms:W3CDTF">2018-02-08T07:58:40Z</dcterms:created>
  <dcterms:modified xsi:type="dcterms:W3CDTF">2018-02-16T07:47:07Z</dcterms:modified>
</cp:coreProperties>
</file>